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75" r:id="rId3"/>
    <p:sldId id="263" r:id="rId4"/>
    <p:sldId id="268" r:id="rId5"/>
    <p:sldId id="264" r:id="rId6"/>
    <p:sldId id="258" r:id="rId7"/>
    <p:sldId id="257" r:id="rId8"/>
    <p:sldId id="265" r:id="rId9"/>
    <p:sldId id="269" r:id="rId10"/>
    <p:sldId id="272" r:id="rId11"/>
    <p:sldId id="271" r:id="rId12"/>
    <p:sldId id="270" r:id="rId13"/>
    <p:sldId id="262" r:id="rId14"/>
    <p:sldId id="286" r:id="rId15"/>
    <p:sldId id="285" r:id="rId16"/>
    <p:sldId id="273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61" r:id="rId27"/>
    <p:sldId id="266" r:id="rId28"/>
    <p:sldId id="26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90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A079A-C6B8-4136-8C9A-6E3A04FAB3C3}" type="datetimeFigureOut">
              <a:rPr lang="en-GB" smtClean="0"/>
              <a:t>28/02/2016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B24A7-40CF-475B-995B-393B4863DF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53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EB962-91E6-854D-BD88-F81D9D87B9E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54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87C8-62E8-4DBB-AE0B-6AA68A69CA4D}" type="datetimeFigureOut">
              <a:rPr lang="en-GB" smtClean="0"/>
              <a:t>28/02/2016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89DA3-E12C-40A7-AB6E-FEC8091BD5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55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87C8-62E8-4DBB-AE0B-6AA68A69CA4D}" type="datetimeFigureOut">
              <a:rPr lang="en-GB" smtClean="0"/>
              <a:t>28/02/2016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89DA3-E12C-40A7-AB6E-FEC8091BD5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71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87C8-62E8-4DBB-AE0B-6AA68A69CA4D}" type="datetimeFigureOut">
              <a:rPr lang="en-GB" smtClean="0"/>
              <a:t>28/02/2016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89DA3-E12C-40A7-AB6E-FEC8091BD5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5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ycoNet Master_N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706952" y="91440"/>
            <a:ext cx="7979848" cy="914400"/>
          </a:xfrm>
          <a:prstGeom prst="rect">
            <a:avLst/>
          </a:prstGeom>
        </p:spPr>
        <p:txBody>
          <a:bodyPr vert="horz" lIns="91411" tIns="45706" rIns="91411" bIns="4570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6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87C8-62E8-4DBB-AE0B-6AA68A69CA4D}" type="datetimeFigureOut">
              <a:rPr lang="en-GB" smtClean="0"/>
              <a:t>28/02/2016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89DA3-E12C-40A7-AB6E-FEC8091BD5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514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87C8-62E8-4DBB-AE0B-6AA68A69CA4D}" type="datetimeFigureOut">
              <a:rPr lang="en-GB" smtClean="0"/>
              <a:t>28/02/2016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89DA3-E12C-40A7-AB6E-FEC8091BD5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42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87C8-62E8-4DBB-AE0B-6AA68A69CA4D}" type="datetimeFigureOut">
              <a:rPr lang="en-GB" smtClean="0"/>
              <a:t>28/02/2016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89DA3-E12C-40A7-AB6E-FEC8091BD5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639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87C8-62E8-4DBB-AE0B-6AA68A69CA4D}" type="datetimeFigureOut">
              <a:rPr lang="en-GB" smtClean="0"/>
              <a:t>28/02/2016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89DA3-E12C-40A7-AB6E-FEC8091BD5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065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87C8-62E8-4DBB-AE0B-6AA68A69CA4D}" type="datetimeFigureOut">
              <a:rPr lang="en-GB" smtClean="0"/>
              <a:t>28/02/2016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89DA3-E12C-40A7-AB6E-FEC8091BD5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43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87C8-62E8-4DBB-AE0B-6AA68A69CA4D}" type="datetimeFigureOut">
              <a:rPr lang="en-GB" smtClean="0"/>
              <a:t>28/02/2016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89DA3-E12C-40A7-AB6E-FEC8091BD5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735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87C8-62E8-4DBB-AE0B-6AA68A69CA4D}" type="datetimeFigureOut">
              <a:rPr lang="en-GB" smtClean="0"/>
              <a:t>28/02/2016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89DA3-E12C-40A7-AB6E-FEC8091BD5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96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87C8-62E8-4DBB-AE0B-6AA68A69CA4D}" type="datetimeFigureOut">
              <a:rPr lang="en-GB" smtClean="0"/>
              <a:t>28/02/2016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89DA3-E12C-40A7-AB6E-FEC8091BD5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89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C87C8-62E8-4DBB-AE0B-6AA68A69CA4D}" type="datetimeFigureOut">
              <a:rPr lang="en-GB" smtClean="0"/>
              <a:t>28/02/2016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89DA3-E12C-40A7-AB6E-FEC8091BD5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97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jpeg"/><Relationship Id="rId7" Type="http://schemas.openxmlformats.org/officeDocument/2006/relationships/image" Target="../media/image16.wmf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Working in the Software Industry</a:t>
            </a:r>
            <a:endParaRPr lang="en-GB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276872"/>
            <a:ext cx="3103095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2699792" y="6237312"/>
            <a:ext cx="64008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 smtClean="0"/>
              <a:t>UCC Computer Science, Feb 2016</a:t>
            </a:r>
            <a:endParaRPr lang="en-GB" sz="1600" dirty="0"/>
          </a:p>
        </p:txBody>
      </p:sp>
      <p:pic>
        <p:nvPicPr>
          <p:cNvPr id="6" name="Content Placeholder 4" descr="UC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gray">
          <a:xfrm>
            <a:off x="5996136" y="5229200"/>
            <a:ext cx="2248272" cy="10423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115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emc third platfor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221" name="Picture 5" descr="http://cdn2.hubspot.net/hub/92050/file-449238167-png/images/Rethink_Storage_Banners_and_CTA/Platforms.png?t=14558296643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21702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88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internet of thing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73" name="Picture 5" descr="http://m.c.lnkd.licdn.com/mpr/mpr/AAEAAQAAAAAAAAQsAAAAJGEzODc5NTk3LTJiOWItNDUxMy04MjRhLTA5NTc1ZTlmOTY1O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4744"/>
            <a:ext cx="53911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7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 descr="C:\Users\khegde\Desktop\Build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320" y="886272"/>
            <a:ext cx="5943823" cy="551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Cloud"/>
          <p:cNvSpPr>
            <a:spLocks noChangeAspect="1" noEditPoints="1" noChangeArrowheads="1"/>
          </p:cNvSpPr>
          <p:nvPr/>
        </p:nvSpPr>
        <p:spPr bwMode="auto">
          <a:xfrm>
            <a:off x="6372763" y="2869779"/>
            <a:ext cx="2271176" cy="179151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noFill/>
          <a:ln w="19050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317" tIns="45659" rIns="91317" bIns="45659" anchor="ctr"/>
          <a:lstStyle/>
          <a:p>
            <a:pPr algn="ctr" defTabSz="913180">
              <a:defRPr/>
            </a:pPr>
            <a:endParaRPr lang="en-US" sz="1100" b="1" kern="0" dirty="0">
              <a:solidFill>
                <a:srgbClr val="0000FF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  <a:sym typeface="Calibri" pitchFamily="34" charset="0"/>
            </a:endParaRPr>
          </a:p>
        </p:txBody>
      </p:sp>
      <p:pic>
        <p:nvPicPr>
          <p:cNvPr id="44039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0940" y="1732359"/>
            <a:ext cx="457646" cy="4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1662" y="4511750"/>
            <a:ext cx="493365" cy="58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1" name="Picture 2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6517" y="5123409"/>
            <a:ext cx="366117" cy="23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042" name="Straight Connector 148"/>
          <p:cNvCxnSpPr>
            <a:cxnSpLocks noChangeShapeType="1"/>
          </p:cNvCxnSpPr>
          <p:nvPr/>
        </p:nvCxnSpPr>
        <p:spPr bwMode="auto">
          <a:xfrm>
            <a:off x="6126882" y="2282652"/>
            <a:ext cx="0" cy="4065240"/>
          </a:xfrm>
          <a:prstGeom prst="line">
            <a:avLst/>
          </a:prstGeom>
          <a:noFill/>
          <a:ln w="12700">
            <a:solidFill>
              <a:srgbClr val="A6A6A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4043" name="Picture 4" descr="C:\Users\khegde\AppData\Local\Microsoft\Windows\Temporary Internet Files\Content.IE5\PKTTMDG0\MC900360682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0383" y="5674817"/>
            <a:ext cx="550292" cy="51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465243" y="5143524"/>
            <a:ext cx="1306367" cy="1261010"/>
            <a:chOff x="10517188" y="6865938"/>
            <a:chExt cx="1857945" cy="1793437"/>
          </a:xfrm>
        </p:grpSpPr>
        <p:pic>
          <p:nvPicPr>
            <p:cNvPr id="44036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7188" y="6865938"/>
              <a:ext cx="1703387" cy="142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4" name="TextBox 150"/>
            <p:cNvSpPr txBox="1">
              <a:spLocks noChangeArrowheads="1"/>
            </p:cNvSpPr>
            <p:nvPr/>
          </p:nvSpPr>
          <p:spPr bwMode="auto">
            <a:xfrm>
              <a:off x="10742613" y="8275638"/>
              <a:ext cx="1632520" cy="383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046" tIns="65023" rIns="130046" bIns="65023">
              <a:spAutoFit/>
            </a:bodyPr>
            <a:lstStyle>
              <a:lvl1pPr eaLnBrk="0"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1pPr>
              <a:lvl2pPr marL="742950" indent="-285750" eaLnBrk="0"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2pPr>
              <a:lvl3pPr marL="1143000" indent="-228600" eaLnBrk="0"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3pPr>
              <a:lvl4pPr marL="1600200" indent="-228600" eaLnBrk="0"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4pPr>
              <a:lvl5pPr marL="2057400" indent="-228600" eaLnBrk="0"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9pPr>
            </a:lstStyle>
            <a:p>
              <a:pPr defTabSz="642123" eaLnBrk="1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>
                  <a:latin typeface="Arial" charset="0"/>
                  <a:cs typeface="Arial" charset="0"/>
                </a:rPr>
                <a:t>Command center</a:t>
              </a:r>
            </a:p>
          </p:txBody>
        </p:sp>
      </p:grpSp>
      <p:sp>
        <p:nvSpPr>
          <p:cNvPr id="44045" name="TextBox 151"/>
          <p:cNvSpPr txBox="1">
            <a:spLocks noChangeArrowheads="1"/>
          </p:cNvSpPr>
          <p:nvPr/>
        </p:nvSpPr>
        <p:spPr bwMode="auto">
          <a:xfrm>
            <a:off x="5401370" y="5432599"/>
            <a:ext cx="1880815" cy="232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17" tIns="45659" rIns="91317" bIns="45659">
            <a:spAutoFit/>
          </a:bodyPr>
          <a:lstStyle>
            <a:lvl1pPr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1pPr>
            <a:lvl2pPr marL="742950" indent="-28575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2pPr>
            <a:lvl3pPr marL="1143000" indent="-22860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3pPr>
            <a:lvl4pPr marL="1600200" indent="-22860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4pPr>
            <a:lvl5pPr marL="2057400" indent="-22860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9pPr>
          </a:lstStyle>
          <a:p>
            <a:pPr defTabSz="642123" eaLnBrk="1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>
                <a:latin typeface="Arial" charset="0"/>
                <a:cs typeface="Arial" charset="0"/>
              </a:rPr>
              <a:t>Wired &amp; wireless communication</a:t>
            </a:r>
          </a:p>
        </p:txBody>
      </p:sp>
      <p:cxnSp>
        <p:nvCxnSpPr>
          <p:cNvPr id="153" name="Straight Arrow Connector 152"/>
          <p:cNvCxnSpPr>
            <a:cxnSpLocks noChangeShapeType="1"/>
          </p:cNvCxnSpPr>
          <p:nvPr/>
        </p:nvCxnSpPr>
        <p:spPr bwMode="auto">
          <a:xfrm flipH="1">
            <a:off x="8011046" y="2496964"/>
            <a:ext cx="373930" cy="414114"/>
          </a:xfrm>
          <a:prstGeom prst="straightConnector1">
            <a:avLst/>
          </a:prstGeom>
          <a:noFill/>
          <a:ln w="12700">
            <a:solidFill>
              <a:srgbClr val="4F81BD"/>
            </a:solidFill>
            <a:round/>
            <a:headEnd type="arrow" w="med" len="med"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" name="Straight Arrow Connector 153"/>
          <p:cNvCxnSpPr>
            <a:cxnSpLocks noChangeShapeType="1"/>
          </p:cNvCxnSpPr>
          <p:nvPr/>
        </p:nvCxnSpPr>
        <p:spPr bwMode="auto">
          <a:xfrm>
            <a:off x="7256488" y="2568402"/>
            <a:ext cx="155153" cy="271239"/>
          </a:xfrm>
          <a:prstGeom prst="straightConnector1">
            <a:avLst/>
          </a:prstGeom>
          <a:noFill/>
          <a:ln w="12700">
            <a:solidFill>
              <a:srgbClr val="4F81BD"/>
            </a:solidFill>
            <a:round/>
            <a:headEnd type="arrow" w="med" len="med"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4048" name="Picture 6" descr="C:\Users\khegde\AppData\Local\Microsoft\Windows\Temporary Internet Files\Content.IE5\I68FZOJ4\MC900432565[1]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7970" y="1771427"/>
            <a:ext cx="693167" cy="69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9" name="TextBox 155"/>
          <p:cNvSpPr txBox="1">
            <a:spLocks noChangeArrowheads="1"/>
          </p:cNvSpPr>
          <p:nvPr/>
        </p:nvSpPr>
        <p:spPr bwMode="auto">
          <a:xfrm>
            <a:off x="6720707" y="2357438"/>
            <a:ext cx="804788" cy="23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17" tIns="45659" rIns="91317" bIns="45659">
            <a:spAutoFit/>
          </a:bodyPr>
          <a:lstStyle>
            <a:lvl1pPr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1pPr>
            <a:lvl2pPr marL="742950" indent="-28575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2pPr>
            <a:lvl3pPr marL="1143000" indent="-22860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3pPr>
            <a:lvl4pPr marL="1600200" indent="-22860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4pPr>
            <a:lvl5pPr marL="2057400" indent="-22860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9pPr>
          </a:lstStyle>
          <a:p>
            <a:pPr defTabSz="642123" eaLnBrk="1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latin typeface="Arial" charset="0"/>
                <a:cs typeface="Arial" charset="0"/>
              </a:rPr>
              <a:t>Laptop / PC</a:t>
            </a:r>
          </a:p>
        </p:txBody>
      </p:sp>
      <p:sp>
        <p:nvSpPr>
          <p:cNvPr id="44050" name="TextBox 156"/>
          <p:cNvSpPr txBox="1">
            <a:spLocks noChangeArrowheads="1"/>
          </p:cNvSpPr>
          <p:nvPr/>
        </p:nvSpPr>
        <p:spPr bwMode="auto">
          <a:xfrm>
            <a:off x="8162851" y="2288233"/>
            <a:ext cx="987846" cy="23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17" tIns="45659" rIns="91317" bIns="45659">
            <a:spAutoFit/>
          </a:bodyPr>
          <a:lstStyle>
            <a:lvl1pPr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1pPr>
            <a:lvl2pPr marL="742950" indent="-28575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2pPr>
            <a:lvl3pPr marL="1143000" indent="-22860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3pPr>
            <a:lvl4pPr marL="1600200" indent="-22860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4pPr>
            <a:lvl5pPr marL="2057400" indent="-22860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9pPr>
          </a:lstStyle>
          <a:p>
            <a:pPr defTabSz="642123" eaLnBrk="1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rgbClr val="0000FF"/>
                </a:solidFill>
                <a:latin typeface="Arial" charset="0"/>
                <a:cs typeface="Arial" charset="0"/>
              </a:rPr>
              <a:t>Mobile</a:t>
            </a:r>
            <a:r>
              <a:rPr lang="en-US" sz="900">
                <a:latin typeface="Arial" charset="0"/>
                <a:cs typeface="Arial" charset="0"/>
              </a:rPr>
              <a:t> devices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143866" y="3696936"/>
            <a:ext cx="770545" cy="807829"/>
            <a:chOff x="9505950" y="5602288"/>
            <a:chExt cx="1095881" cy="1148912"/>
          </a:xfrm>
        </p:grpSpPr>
        <p:pic>
          <p:nvPicPr>
            <p:cNvPr id="44038" name="Picture 15" descr="C:\Users\khegde\AppData\Local\Microsoft\Windows\Temporary Internet Files\Content.IE5\KARN6AYX\MC900434845[1]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950" y="5602288"/>
              <a:ext cx="814388" cy="814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51" name="TextBox 157"/>
            <p:cNvSpPr txBox="1">
              <a:spLocks noChangeArrowheads="1"/>
            </p:cNvSpPr>
            <p:nvPr/>
          </p:nvSpPr>
          <p:spPr bwMode="auto">
            <a:xfrm>
              <a:off x="9517063" y="6367463"/>
              <a:ext cx="1084768" cy="383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046" tIns="65023" rIns="130046" bIns="65023">
              <a:spAutoFit/>
            </a:bodyPr>
            <a:lstStyle>
              <a:lvl1pPr eaLnBrk="0"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1pPr>
              <a:lvl2pPr marL="742950" indent="-285750" eaLnBrk="0"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2pPr>
              <a:lvl3pPr marL="1143000" indent="-228600" eaLnBrk="0"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3pPr>
              <a:lvl4pPr marL="1600200" indent="-228600" eaLnBrk="0"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4pPr>
              <a:lvl5pPr marL="2057400" indent="-228600" eaLnBrk="0"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9pPr>
            </a:lstStyle>
            <a:p>
              <a:pPr defTabSz="642123" eaLnBrk="1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latin typeface="Arial" charset="0"/>
                  <a:cs typeface="Arial" charset="0"/>
                </a:rPr>
                <a:t>Compute</a:t>
              </a:r>
            </a:p>
          </p:txBody>
        </p:sp>
      </p:grpSp>
      <p:sp>
        <p:nvSpPr>
          <p:cNvPr id="44053" name="TextBox 159"/>
          <p:cNvSpPr txBox="1">
            <a:spLocks noChangeArrowheads="1"/>
          </p:cNvSpPr>
          <p:nvPr/>
        </p:nvSpPr>
        <p:spPr bwMode="auto">
          <a:xfrm>
            <a:off x="4659066" y="1416472"/>
            <a:ext cx="752326" cy="23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17" tIns="45659" rIns="91317" bIns="45659">
            <a:spAutoFit/>
          </a:bodyPr>
          <a:lstStyle>
            <a:lvl1pPr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1pPr>
            <a:lvl2pPr marL="742950" indent="-28575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2pPr>
            <a:lvl3pPr marL="1143000" indent="-22860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3pPr>
            <a:lvl4pPr marL="1600200" indent="-22860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4pPr>
            <a:lvl5pPr marL="2057400" indent="-22860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9pPr>
          </a:lstStyle>
          <a:p>
            <a:pPr defTabSz="642123" eaLnBrk="1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>
                <a:latin typeface="Arial" charset="0"/>
                <a:cs typeface="Arial" charset="0"/>
              </a:rPr>
              <a:t>Customers</a:t>
            </a:r>
          </a:p>
        </p:txBody>
      </p:sp>
      <p:sp>
        <p:nvSpPr>
          <p:cNvPr id="44054" name="TextBox 160"/>
          <p:cNvSpPr txBox="1">
            <a:spLocks noChangeArrowheads="1"/>
          </p:cNvSpPr>
          <p:nvPr/>
        </p:nvSpPr>
        <p:spPr bwMode="auto">
          <a:xfrm>
            <a:off x="6232922" y="1293714"/>
            <a:ext cx="912191" cy="23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17" tIns="45659" rIns="91317" bIns="45659">
            <a:spAutoFit/>
          </a:bodyPr>
          <a:lstStyle>
            <a:lvl1pPr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1pPr>
            <a:lvl2pPr marL="742950" indent="-28575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2pPr>
            <a:lvl3pPr marL="1143000" indent="-22860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3pPr>
            <a:lvl4pPr marL="1600200" indent="-22860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4pPr>
            <a:lvl5pPr marL="2057400" indent="-22860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9pPr>
          </a:lstStyle>
          <a:p>
            <a:pPr defTabSz="642123" eaLnBrk="1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latin typeface="Arial" charset="0"/>
                <a:cs typeface="Arial" charset="0"/>
              </a:rPr>
              <a:t>Service Techs</a:t>
            </a:r>
          </a:p>
        </p:txBody>
      </p:sp>
      <p:cxnSp>
        <p:nvCxnSpPr>
          <p:cNvPr id="162" name="Straight Arrow Connector 161"/>
          <p:cNvCxnSpPr>
            <a:cxnSpLocks noChangeShapeType="1"/>
          </p:cNvCxnSpPr>
          <p:nvPr/>
        </p:nvCxnSpPr>
        <p:spPr bwMode="auto">
          <a:xfrm>
            <a:off x="7786687" y="4607720"/>
            <a:ext cx="132829" cy="511225"/>
          </a:xfrm>
          <a:prstGeom prst="straightConnector1">
            <a:avLst/>
          </a:prstGeom>
          <a:noFill/>
          <a:ln w="12700">
            <a:solidFill>
              <a:srgbClr val="4F81BD"/>
            </a:solidFill>
            <a:round/>
            <a:headEnd type="arrow" w="med" len="med"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6661562" y="3107576"/>
            <a:ext cx="692343" cy="760948"/>
            <a:chOff x="8940800" y="4425950"/>
            <a:chExt cx="984637" cy="1082237"/>
          </a:xfrm>
        </p:grpSpPr>
        <p:pic>
          <p:nvPicPr>
            <p:cNvPr id="44056" name="Picture 1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8738" y="4425950"/>
              <a:ext cx="700087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57" name="TextBox 163"/>
            <p:cNvSpPr txBox="1">
              <a:spLocks noChangeArrowheads="1"/>
            </p:cNvSpPr>
            <p:nvPr/>
          </p:nvSpPr>
          <p:spPr bwMode="auto">
            <a:xfrm>
              <a:off x="8940800" y="5124450"/>
              <a:ext cx="984637" cy="383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046" tIns="65023" rIns="130046" bIns="65023">
              <a:spAutoFit/>
            </a:bodyPr>
            <a:lstStyle>
              <a:lvl1pPr eaLnBrk="0"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1pPr>
              <a:lvl2pPr marL="742950" indent="-285750" eaLnBrk="0"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2pPr>
              <a:lvl3pPr marL="1143000" indent="-228600" eaLnBrk="0"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3pPr>
              <a:lvl4pPr marL="1600200" indent="-228600" eaLnBrk="0"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4pPr>
              <a:lvl5pPr marL="2057400" indent="-228600" eaLnBrk="0"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9pPr>
            </a:lstStyle>
            <a:p>
              <a:pPr defTabSz="642123" eaLnBrk="1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latin typeface="Arial" charset="0"/>
                  <a:cs typeface="Arial" charset="0"/>
                </a:rPr>
                <a:t>Storage</a:t>
              </a:r>
            </a:p>
          </p:txBody>
        </p:sp>
      </p:grpSp>
      <p:pic>
        <p:nvPicPr>
          <p:cNvPr id="44059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0803" y="1732360"/>
            <a:ext cx="1695525" cy="726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>
            <a:off x="4978302" y="2512591"/>
            <a:ext cx="1492374" cy="0"/>
          </a:xfrm>
          <a:prstGeom prst="straightConnector1">
            <a:avLst/>
          </a:prstGeom>
          <a:noFill/>
          <a:ln w="12700">
            <a:solidFill>
              <a:srgbClr val="4F81BD"/>
            </a:solidFill>
            <a:round/>
            <a:headEnd type="arrow" w="med" len="med"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61" name="TextBox 167"/>
          <p:cNvSpPr txBox="1">
            <a:spLocks noChangeArrowheads="1"/>
          </p:cNvSpPr>
          <p:nvPr/>
        </p:nvSpPr>
        <p:spPr bwMode="auto">
          <a:xfrm>
            <a:off x="5356698" y="2571750"/>
            <a:ext cx="773534" cy="23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17" tIns="45659" rIns="91317" bIns="45659">
            <a:spAutoFit/>
          </a:bodyPr>
          <a:lstStyle>
            <a:lvl1pPr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1pPr>
            <a:lvl2pPr marL="742950" indent="-28575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2pPr>
            <a:lvl3pPr marL="1143000" indent="-22860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3pPr>
            <a:lvl4pPr marL="1600200" indent="-22860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4pPr>
            <a:lvl5pPr marL="2057400" indent="-22860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9pPr>
          </a:lstStyle>
          <a:p>
            <a:pPr defTabSz="642123" eaLnBrk="1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rgbClr val="0000FF"/>
                </a:solidFill>
                <a:latin typeface="Arial" charset="0"/>
                <a:cs typeface="Arial" charset="0"/>
              </a:rPr>
              <a:t>Interactive</a:t>
            </a:r>
          </a:p>
        </p:txBody>
      </p:sp>
      <p:cxnSp>
        <p:nvCxnSpPr>
          <p:cNvPr id="169" name="Straight Arrow Connector 168"/>
          <p:cNvCxnSpPr>
            <a:cxnSpLocks noChangeShapeType="1"/>
          </p:cNvCxnSpPr>
          <p:nvPr/>
        </p:nvCxnSpPr>
        <p:spPr bwMode="auto">
          <a:xfrm>
            <a:off x="5144617" y="5432599"/>
            <a:ext cx="2250281" cy="0"/>
          </a:xfrm>
          <a:prstGeom prst="straightConnector1">
            <a:avLst/>
          </a:prstGeom>
          <a:noFill/>
          <a:ln w="12700">
            <a:solidFill>
              <a:srgbClr val="4F81BD"/>
            </a:solidFill>
            <a:round/>
            <a:headEnd type="arrow" w="med" len="med"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4063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8843" y="1708920"/>
            <a:ext cx="463227" cy="43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64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0381" y="986731"/>
            <a:ext cx="342677" cy="100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2" name="Straight Arrow Connector 171"/>
          <p:cNvCxnSpPr>
            <a:cxnSpLocks noChangeShapeType="1"/>
          </p:cNvCxnSpPr>
          <p:nvPr/>
        </p:nvCxnSpPr>
        <p:spPr bwMode="auto">
          <a:xfrm flipH="1">
            <a:off x="7742064" y="2306093"/>
            <a:ext cx="119435" cy="538014"/>
          </a:xfrm>
          <a:prstGeom prst="straightConnector1">
            <a:avLst/>
          </a:prstGeom>
          <a:noFill/>
          <a:ln w="12700">
            <a:solidFill>
              <a:srgbClr val="4F81BD"/>
            </a:solidFill>
            <a:round/>
            <a:headEnd type="arrow" w="med" len="med"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4066" name="Picture 1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5152" y="886272"/>
            <a:ext cx="183059" cy="99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067" name="Elbow Connector 173"/>
          <p:cNvCxnSpPr>
            <a:cxnSpLocks noChangeShapeType="1"/>
          </p:cNvCxnSpPr>
          <p:nvPr/>
        </p:nvCxnSpPr>
        <p:spPr bwMode="auto">
          <a:xfrm>
            <a:off x="7628211" y="935410"/>
            <a:ext cx="131713" cy="773535"/>
          </a:xfrm>
          <a:prstGeom prst="bentConnector2">
            <a:avLst/>
          </a:prstGeom>
          <a:noFill/>
          <a:ln w="12700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68" name="TextBox 174"/>
          <p:cNvSpPr txBox="1">
            <a:spLocks noChangeArrowheads="1"/>
          </p:cNvSpPr>
          <p:nvPr/>
        </p:nvSpPr>
        <p:spPr bwMode="auto">
          <a:xfrm>
            <a:off x="7343578" y="2126382"/>
            <a:ext cx="895201" cy="23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17" tIns="45659" rIns="91317" bIns="45659">
            <a:spAutoFit/>
          </a:bodyPr>
          <a:lstStyle>
            <a:lvl1pPr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1pPr>
            <a:lvl2pPr marL="742950" indent="-28575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2pPr>
            <a:lvl3pPr marL="1143000" indent="-22860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3pPr>
            <a:lvl4pPr marL="1600200" indent="-22860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4pPr>
            <a:lvl5pPr marL="2057400" indent="-228600" eaLnBrk="0"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defRPr>
            </a:lvl9pPr>
          </a:lstStyle>
          <a:p>
            <a:pPr defTabSz="642123" eaLnBrk="1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rgbClr val="0000FF"/>
                </a:solidFill>
                <a:latin typeface="Arial" charset="0"/>
                <a:cs typeface="Arial" charset="0"/>
              </a:rPr>
              <a:t>Smart</a:t>
            </a:r>
            <a:r>
              <a:rPr lang="en-US" sz="900">
                <a:latin typeface="Arial" charset="0"/>
                <a:cs typeface="Arial" charset="0"/>
              </a:rPr>
              <a:t> panels</a:t>
            </a:r>
          </a:p>
        </p:txBody>
      </p:sp>
      <p:pic>
        <p:nvPicPr>
          <p:cNvPr id="44069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1002" y="1743522"/>
            <a:ext cx="324818" cy="43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625955" y="3161135"/>
            <a:ext cx="876588" cy="771202"/>
            <a:chOff x="11487150" y="5527675"/>
            <a:chExt cx="1436007" cy="1164736"/>
          </a:xfrm>
        </p:grpSpPr>
        <p:pic>
          <p:nvPicPr>
            <p:cNvPr id="44071" name="Picture 17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7150" y="5527675"/>
              <a:ext cx="1192213" cy="89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72" name="TextBox 179"/>
            <p:cNvSpPr txBox="1">
              <a:spLocks noChangeArrowheads="1"/>
            </p:cNvSpPr>
            <p:nvPr/>
          </p:nvSpPr>
          <p:spPr bwMode="auto">
            <a:xfrm>
              <a:off x="11652249" y="6284913"/>
              <a:ext cx="1270908" cy="407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30046" tIns="65023" rIns="130046" bIns="65023">
              <a:spAutoFit/>
            </a:bodyPr>
            <a:lstStyle>
              <a:lvl1pPr eaLnBrk="0"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1pPr>
              <a:lvl2pPr marL="742950" indent="-285750" eaLnBrk="0"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2pPr>
              <a:lvl3pPr marL="1143000" indent="-228600" eaLnBrk="0"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3pPr>
              <a:lvl4pPr marL="1600200" indent="-228600" eaLnBrk="0"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4pPr>
              <a:lvl5pPr marL="2057400" indent="-228600" eaLnBrk="0"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Calibri" charset="0"/>
                  <a:ea typeface="MS PGothic" charset="0"/>
                  <a:cs typeface="MS PGothic" charset="0"/>
                  <a:sym typeface="Calibri" charset="0"/>
                </a:defRPr>
              </a:lvl9pPr>
            </a:lstStyle>
            <a:p>
              <a:pPr defTabSz="642123" eaLnBrk="1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latin typeface="Arial" charset="0"/>
                  <a:cs typeface="Arial" charset="0"/>
                </a:rPr>
                <a:t>Analytics</a:t>
              </a:r>
              <a:endParaRPr lang="en-US" sz="900" dirty="0">
                <a:latin typeface="Arial" charset="0"/>
                <a:cs typeface="Arial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001025" y="4500587"/>
            <a:ext cx="994267" cy="411171"/>
          </a:xfrm>
          <a:prstGeom prst="rect">
            <a:avLst/>
          </a:prstGeom>
          <a:noFill/>
        </p:spPr>
        <p:txBody>
          <a:bodyPr wrap="none" lIns="64210" tIns="32102" rIns="64210" bIns="32102" rtlCol="0">
            <a:spAutoFit/>
          </a:bodyPr>
          <a:lstStyle/>
          <a:p>
            <a:pPr algn="ctr" defTabSz="642123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rPr>
              <a:t>TycoNet</a:t>
            </a:r>
          </a:p>
          <a:p>
            <a:pPr algn="ctr" defTabSz="642123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  <a:sym typeface="Calibri" charset="0"/>
              </a:rPr>
              <a:t>Cloud Services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0070C0"/>
                </a:solidFill>
              </a:rPr>
              <a:t>// Smart Buildings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63031"/>
            <a:ext cx="7772400" cy="1470025"/>
          </a:xfrm>
        </p:spPr>
        <p:txBody>
          <a:bodyPr>
            <a:normAutofit/>
          </a:bodyPr>
          <a:lstStyle/>
          <a:p>
            <a:r>
              <a:rPr lang="en-GB" sz="5400" b="1" dirty="0" smtClean="0">
                <a:latin typeface="CityBlueprint" pitchFamily="2" charset="2"/>
              </a:rPr>
              <a:t>How we work</a:t>
            </a:r>
            <a:endParaRPr lang="en-GB" sz="5400" b="1" dirty="0">
              <a:latin typeface="CityBlueprint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9849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512987"/>
            <a:ext cx="1130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0070C0"/>
                </a:solidFill>
              </a:rPr>
              <a:t>Office </a:t>
            </a:r>
          </a:p>
          <a:p>
            <a:pPr algn="ctr"/>
            <a:r>
              <a:rPr lang="en-GB" sz="2800" dirty="0" smtClean="0">
                <a:solidFill>
                  <a:srgbClr val="0070C0"/>
                </a:solidFill>
              </a:rPr>
              <a:t>Based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30097" y="548680"/>
            <a:ext cx="17068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0070C0"/>
                </a:solidFill>
              </a:rPr>
              <a:t>Mobile</a:t>
            </a:r>
          </a:p>
          <a:p>
            <a:pPr algn="ctr"/>
            <a:r>
              <a:rPr lang="en-GB" sz="2800" dirty="0" smtClean="0">
                <a:solidFill>
                  <a:srgbClr val="0070C0"/>
                </a:solidFill>
              </a:rPr>
              <a:t>Workforce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2840" y="607060"/>
            <a:ext cx="14223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0070C0"/>
                </a:solidFill>
              </a:rPr>
              <a:t>External</a:t>
            </a:r>
          </a:p>
          <a:p>
            <a:pPr algn="ctr"/>
            <a:r>
              <a:rPr lang="en-GB" sz="2800" dirty="0" smtClean="0">
                <a:solidFill>
                  <a:srgbClr val="0070C0"/>
                </a:solidFill>
              </a:rPr>
              <a:t>Location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72417" y="1484784"/>
            <a:ext cx="14040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0070C0"/>
                </a:solidFill>
              </a:rPr>
              <a:t>Remote </a:t>
            </a:r>
          </a:p>
          <a:p>
            <a:pPr algn="ctr"/>
            <a:r>
              <a:rPr lang="en-GB" sz="2800" dirty="0" smtClean="0">
                <a:solidFill>
                  <a:srgbClr val="0070C0"/>
                </a:solidFill>
              </a:rPr>
              <a:t>Worker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9012" y="4452976"/>
            <a:ext cx="1405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0070C0"/>
                </a:solidFill>
              </a:rPr>
              <a:t>Working</a:t>
            </a:r>
          </a:p>
          <a:p>
            <a:pPr algn="ctr"/>
            <a:r>
              <a:rPr lang="en-GB" sz="2800" dirty="0" smtClean="0">
                <a:solidFill>
                  <a:srgbClr val="0070C0"/>
                </a:solidFill>
              </a:rPr>
              <a:t>From</a:t>
            </a:r>
          </a:p>
          <a:p>
            <a:pPr algn="ctr"/>
            <a:r>
              <a:rPr lang="en-GB" sz="2800" dirty="0" smtClean="0">
                <a:solidFill>
                  <a:srgbClr val="0070C0"/>
                </a:solidFill>
              </a:rPr>
              <a:t>Home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9832" y="5346213"/>
            <a:ext cx="22184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0070C0"/>
                </a:solidFill>
              </a:rPr>
              <a:t>Visiting</a:t>
            </a:r>
          </a:p>
          <a:p>
            <a:pPr algn="ctr"/>
            <a:r>
              <a:rPr lang="en-GB" sz="2800" dirty="0" smtClean="0">
                <a:solidFill>
                  <a:srgbClr val="0070C0"/>
                </a:solidFill>
              </a:rPr>
              <a:t>Vendor/Client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081" y="4392106"/>
            <a:ext cx="12522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0070C0"/>
                </a:solidFill>
              </a:rPr>
              <a:t>Visiting</a:t>
            </a:r>
          </a:p>
          <a:p>
            <a:pPr algn="ctr"/>
            <a:r>
              <a:rPr lang="en-GB" sz="2800" dirty="0" smtClean="0">
                <a:solidFill>
                  <a:srgbClr val="0070C0"/>
                </a:solidFill>
              </a:rPr>
              <a:t>Office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95736" y="1898829"/>
            <a:ext cx="12121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00B050"/>
                </a:solidFill>
              </a:rPr>
              <a:t>Mobile</a:t>
            </a:r>
          </a:p>
          <a:p>
            <a:pPr algn="ctr"/>
            <a:r>
              <a:rPr lang="en-GB" sz="2800" dirty="0" smtClean="0">
                <a:solidFill>
                  <a:srgbClr val="00B050"/>
                </a:solidFill>
              </a:rPr>
              <a:t>Phone</a:t>
            </a:r>
            <a:endParaRPr lang="en-GB" sz="2800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05320" y="1759208"/>
            <a:ext cx="1189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00B050"/>
                </a:solidFill>
              </a:rPr>
              <a:t>Laptop</a:t>
            </a:r>
          </a:p>
          <a:p>
            <a:pPr algn="ctr"/>
            <a:r>
              <a:rPr lang="en-GB" sz="1200" dirty="0" smtClean="0">
                <a:solidFill>
                  <a:srgbClr val="00B050"/>
                </a:solidFill>
              </a:rPr>
              <a:t>(Workstation)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95200" y="3724290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00B050"/>
                </a:solidFill>
              </a:rPr>
              <a:t>VPN</a:t>
            </a:r>
            <a:endParaRPr lang="en-GB" sz="2800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56289" y="3637368"/>
            <a:ext cx="255281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00B050"/>
                </a:solidFill>
              </a:rPr>
              <a:t>Collaboration &amp; </a:t>
            </a:r>
          </a:p>
          <a:p>
            <a:pPr algn="ctr"/>
            <a:r>
              <a:rPr lang="en-GB" sz="2800" dirty="0" smtClean="0">
                <a:solidFill>
                  <a:srgbClr val="00B050"/>
                </a:solidFill>
              </a:rPr>
              <a:t>Communication</a:t>
            </a:r>
          </a:p>
          <a:p>
            <a:pPr algn="ctr"/>
            <a:r>
              <a:rPr lang="en-GB" sz="2800" dirty="0" smtClean="0">
                <a:solidFill>
                  <a:srgbClr val="00B050"/>
                </a:solidFill>
              </a:rPr>
              <a:t>Tools</a:t>
            </a:r>
          </a:p>
          <a:p>
            <a:pPr algn="ctr"/>
            <a:r>
              <a:rPr lang="en-GB" sz="1200" dirty="0" smtClean="0">
                <a:solidFill>
                  <a:srgbClr val="00B050"/>
                </a:solidFill>
              </a:rPr>
              <a:t>(e.g. WebEx, </a:t>
            </a:r>
            <a:r>
              <a:rPr lang="en-GB" sz="1200" dirty="0" err="1" smtClean="0">
                <a:solidFill>
                  <a:srgbClr val="00B050"/>
                </a:solidFill>
              </a:rPr>
              <a:t>GoToMeeting</a:t>
            </a:r>
            <a:r>
              <a:rPr lang="en-GB" sz="1200" dirty="0" smtClean="0">
                <a:solidFill>
                  <a:srgbClr val="00B050"/>
                </a:solidFill>
              </a:rPr>
              <a:t>)</a:t>
            </a:r>
            <a:endParaRPr lang="en-GB" sz="1200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8093" y="2376187"/>
            <a:ext cx="190686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00B050"/>
                </a:solidFill>
              </a:rPr>
              <a:t>Web-based</a:t>
            </a:r>
          </a:p>
          <a:p>
            <a:pPr algn="ctr"/>
            <a:r>
              <a:rPr lang="en-GB" sz="2800" dirty="0" smtClean="0">
                <a:solidFill>
                  <a:srgbClr val="00B050"/>
                </a:solidFill>
              </a:rPr>
              <a:t>Tools</a:t>
            </a:r>
          </a:p>
          <a:p>
            <a:pPr algn="ctr"/>
            <a:r>
              <a:rPr lang="en-GB" sz="1200" dirty="0" smtClean="0">
                <a:solidFill>
                  <a:srgbClr val="00B050"/>
                </a:solidFill>
              </a:rPr>
              <a:t>(e.g. Jira/Confluence/Stash)</a:t>
            </a:r>
            <a:endParaRPr lang="en-GB" sz="1200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8689" y="2780928"/>
            <a:ext cx="991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smtClean="0">
                <a:solidFill>
                  <a:srgbClr val="C00000"/>
                </a:solidFill>
              </a:rPr>
              <a:t>BYOD</a:t>
            </a:r>
          </a:p>
        </p:txBody>
      </p:sp>
    </p:spTree>
    <p:extLst>
      <p:ext uri="{BB962C8B-B14F-4D97-AF65-F5344CB8AC3E}">
        <p14:creationId xmlns:p14="http://schemas.microsoft.com/office/powerpoint/2010/main" val="252699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63031"/>
            <a:ext cx="7772400" cy="1470025"/>
          </a:xfrm>
        </p:spPr>
        <p:txBody>
          <a:bodyPr>
            <a:normAutofit/>
          </a:bodyPr>
          <a:lstStyle/>
          <a:p>
            <a:r>
              <a:rPr lang="en-GB" sz="5400" b="1" dirty="0" smtClean="0">
                <a:latin typeface="CityBlueprint" pitchFamily="2" charset="2"/>
              </a:rPr>
              <a:t>Where we work</a:t>
            </a:r>
            <a:endParaRPr lang="en-GB" sz="5400" b="1" dirty="0">
              <a:latin typeface="CityBlueprint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0339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www.irishexaminer.com/remote/media.central.ie/media/images/a/albert_large.jpg?width=648&amp;s=ie-37728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57150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694" y="1484783"/>
            <a:ext cx="26193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1" name="Picture 11" descr="http://www.irishexaminer.com/remote/media.central.ie/media/images/o/OneAlbertQuaySmartestBuilding_large.jpg?width=648&amp;s=ie-3719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64" y="1268760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www.movehut.co.uk/news/wp-content/uploads/2015/05/Corks-One-Albert-Quay-Development-sold-for-42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861048"/>
            <a:ext cx="638175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18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0"/>
            <a:ext cx="87217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924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18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017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18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723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latin typeface="CityBlueprint" pitchFamily="2" charset="2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latin typeface="CityBlueprint" pitchFamily="2" charset="2"/>
                <a:ea typeface="+mj-ea"/>
                <a:cs typeface="+mj-cs"/>
              </a:rPr>
              <a:t>Roles in Software Engineering</a:t>
            </a:r>
          </a:p>
          <a:p>
            <a:r>
              <a:rPr lang="en-GB" sz="3600" b="1" dirty="0" smtClean="0">
                <a:latin typeface="CityBlueprint" pitchFamily="2" charset="2"/>
                <a:ea typeface="+mj-ea"/>
                <a:cs typeface="+mj-cs"/>
              </a:rPr>
              <a:t>Skills as Software Engineers</a:t>
            </a:r>
            <a:endParaRPr lang="en-GB" sz="3600" b="1" dirty="0">
              <a:latin typeface="CityBlueprint" pitchFamily="2" charset="2"/>
              <a:ea typeface="+mj-ea"/>
              <a:cs typeface="+mj-cs"/>
            </a:endParaRPr>
          </a:p>
          <a:p>
            <a:r>
              <a:rPr lang="en-GB" sz="3600" b="1" dirty="0">
                <a:latin typeface="CityBlueprint" pitchFamily="2" charset="2"/>
                <a:ea typeface="+mj-ea"/>
                <a:cs typeface="+mj-cs"/>
              </a:rPr>
              <a:t>Industry </a:t>
            </a:r>
            <a:r>
              <a:rPr lang="en-GB" sz="3600" b="1" dirty="0" smtClean="0">
                <a:latin typeface="CityBlueprint" pitchFamily="2" charset="2"/>
                <a:ea typeface="+mj-ea"/>
                <a:cs typeface="+mj-cs"/>
              </a:rPr>
              <a:t>Trends</a:t>
            </a:r>
            <a:endParaRPr lang="en-GB" sz="3600" b="1" dirty="0">
              <a:latin typeface="CityBlueprint" pitchFamily="2" charset="2"/>
              <a:ea typeface="+mj-ea"/>
              <a:cs typeface="+mj-cs"/>
            </a:endParaRPr>
          </a:p>
          <a:p>
            <a:r>
              <a:rPr lang="en-GB" sz="3600" b="1" dirty="0" smtClean="0">
                <a:latin typeface="CityBlueprint" pitchFamily="2" charset="2"/>
                <a:ea typeface="+mj-ea"/>
                <a:cs typeface="+mj-cs"/>
              </a:rPr>
              <a:t>How/Where we work - Our </a:t>
            </a:r>
            <a:r>
              <a:rPr lang="en-GB" sz="3600" b="1" dirty="0">
                <a:latin typeface="CityBlueprint" pitchFamily="2" charset="2"/>
                <a:ea typeface="+mj-ea"/>
                <a:cs typeface="+mj-cs"/>
              </a:rPr>
              <a:t>Office</a:t>
            </a:r>
          </a:p>
          <a:p>
            <a:r>
              <a:rPr lang="en-GB" sz="3600" b="1" dirty="0">
                <a:latin typeface="CityBlueprint" pitchFamily="2" charset="2"/>
                <a:ea typeface="+mj-ea"/>
                <a:cs typeface="+mj-cs"/>
              </a:rPr>
              <a:t>Q&amp;A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 rot="21004931">
            <a:off x="5195546" y="3835179"/>
            <a:ext cx="623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000" b="1" dirty="0" smtClean="0">
                <a:solidFill>
                  <a:srgbClr val="C00000"/>
                </a:solidFill>
                <a:latin typeface="CityBlueprint" pitchFamily="2" charset="2"/>
                <a:ea typeface="+mj-ea"/>
                <a:cs typeface="+mj-cs"/>
              </a:rPr>
              <a:t>^</a:t>
            </a:r>
            <a:endParaRPr lang="en-GB" sz="3600" b="1" dirty="0">
              <a:solidFill>
                <a:srgbClr val="C00000"/>
              </a:solidFill>
              <a:latin typeface="CityBlueprint" pitchFamily="2" charset="2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 rot="21004931">
            <a:off x="5125019" y="4222470"/>
            <a:ext cx="896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 smtClean="0">
                <a:solidFill>
                  <a:srgbClr val="C00000"/>
                </a:solidFill>
                <a:latin typeface="CityBlueprint" pitchFamily="2" charset="2"/>
                <a:ea typeface="+mj-ea"/>
                <a:cs typeface="+mj-cs"/>
              </a:rPr>
              <a:t>New</a:t>
            </a:r>
            <a:endParaRPr lang="en-GB" sz="3600" b="1" dirty="0">
              <a:solidFill>
                <a:srgbClr val="C00000"/>
              </a:solidFill>
              <a:latin typeface="CityBlueprint" pitchFamily="2" charset="2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9034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18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225"/>
            <a:ext cx="9144000" cy="605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98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18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929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18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65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18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34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18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562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18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397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tatic.vecteezy.com/system/resources/previews/000/092/726/original/question-mark-background-ve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10041999" cy="70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436813"/>
            <a:ext cx="6400800" cy="1987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9039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6303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GB" sz="5400" b="1" dirty="0" smtClean="0">
                <a:latin typeface="CityBlueprint" pitchFamily="2" charset="2"/>
              </a:rPr>
              <a:t>Questions</a:t>
            </a:r>
            <a:br>
              <a:rPr lang="en-GB" sz="5400" b="1" dirty="0" smtClean="0">
                <a:latin typeface="CityBlueprint" pitchFamily="2" charset="2"/>
              </a:rPr>
            </a:br>
            <a:r>
              <a:rPr lang="en-GB" sz="5400" b="1" dirty="0" smtClean="0">
                <a:latin typeface="CityBlueprint" pitchFamily="2" charset="2"/>
              </a:rPr>
              <a:t>for</a:t>
            </a:r>
            <a:br>
              <a:rPr lang="en-GB" sz="5400" b="1" dirty="0" smtClean="0">
                <a:latin typeface="CityBlueprint" pitchFamily="2" charset="2"/>
              </a:rPr>
            </a:br>
            <a:r>
              <a:rPr lang="en-GB" sz="5400" b="1" dirty="0" smtClean="0">
                <a:latin typeface="CityBlueprint" pitchFamily="2" charset="2"/>
              </a:rPr>
              <a:t>you</a:t>
            </a:r>
            <a:endParaRPr lang="en-GB" sz="5400" b="1" dirty="0">
              <a:latin typeface="CityBlueprint" pitchFamily="2" charset="2"/>
            </a:endParaRPr>
          </a:p>
        </p:txBody>
      </p:sp>
      <p:pic>
        <p:nvPicPr>
          <p:cNvPr id="4099" name="Picture 3" descr="C:\Users\dforde\AppData\Local\Microsoft\Windows\Temporary Internet Files\Content.IE5\LOU0CLZA\questio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437112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9512" y="761288"/>
            <a:ext cx="194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70C0"/>
                </a:solidFill>
              </a:rPr>
              <a:t>Are you a systems programmer or an application programmer?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7744" y="287962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70C0"/>
                </a:solidFill>
              </a:rPr>
              <a:t>Do you like building User Interfaces?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5976" y="306146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70C0"/>
                </a:solidFill>
              </a:rPr>
              <a:t>Are you good at debugging?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6982" y="564961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70C0"/>
                </a:solidFill>
              </a:rPr>
              <a:t>Do you like testing?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76256" y="1426680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70C0"/>
                </a:solidFill>
              </a:rPr>
              <a:t>Are you an architect or coder?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8455" y="2925705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B050"/>
                </a:solidFill>
              </a:rPr>
              <a:t>Does management interest you?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88224" y="4075258"/>
            <a:ext cx="194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B050"/>
                </a:solidFill>
              </a:rPr>
              <a:t>Do you want to work for a big company?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584" y="4619889"/>
            <a:ext cx="194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B050"/>
                </a:solidFill>
              </a:rPr>
              <a:t>Do you want to work on open-source projects?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5367124"/>
            <a:ext cx="194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B050"/>
                </a:solidFill>
              </a:rPr>
              <a:t>Do you want to work for a small company?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2849" y="2925705"/>
            <a:ext cx="194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B050"/>
                </a:solidFill>
              </a:rPr>
              <a:t>Do you want long-term or short-term projects?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40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  <p:bldP spid="10" grpId="0"/>
      <p:bldP spid="12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40496"/>
            <a:ext cx="6400800" cy="1752600"/>
          </a:xfrm>
        </p:spPr>
        <p:txBody>
          <a:bodyPr>
            <a:normAutofit/>
          </a:bodyPr>
          <a:lstStyle/>
          <a:p>
            <a:r>
              <a:rPr lang="en-GB" sz="7200" b="1" dirty="0" smtClean="0"/>
              <a:t>Thank You</a:t>
            </a:r>
            <a:endParaRPr lang="en-GB" sz="7200" b="1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941168"/>
            <a:ext cx="3103095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2699792" y="6237312"/>
            <a:ext cx="64008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 smtClean="0"/>
              <a:t>UCC Computer Science, Feb 2016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3472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6303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GB" sz="5400" b="1" dirty="0" smtClean="0">
                <a:latin typeface="CityBlueprint" pitchFamily="2" charset="2"/>
              </a:rPr>
              <a:t>Roles </a:t>
            </a:r>
            <a:br>
              <a:rPr lang="en-GB" sz="5400" b="1" dirty="0" smtClean="0">
                <a:latin typeface="CityBlueprint" pitchFamily="2" charset="2"/>
              </a:rPr>
            </a:br>
            <a:r>
              <a:rPr lang="en-GB" sz="5400" b="1" dirty="0" smtClean="0">
                <a:latin typeface="CityBlueprint" pitchFamily="2" charset="2"/>
              </a:rPr>
              <a:t>in the </a:t>
            </a:r>
            <a:br>
              <a:rPr lang="en-GB" sz="5400" b="1" dirty="0" smtClean="0">
                <a:latin typeface="CityBlueprint" pitchFamily="2" charset="2"/>
              </a:rPr>
            </a:br>
            <a:r>
              <a:rPr lang="en-GB" sz="5400" b="1" dirty="0" smtClean="0">
                <a:latin typeface="CityBlueprint" pitchFamily="2" charset="2"/>
              </a:rPr>
              <a:t>Software Industry</a:t>
            </a:r>
            <a:endParaRPr lang="en-GB" sz="5400" b="1" dirty="0">
              <a:latin typeface="CityBlueprint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5703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views\docs\RolesWord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188640"/>
            <a:ext cx="11009221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30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6303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GB" sz="5400" b="1" dirty="0" smtClean="0">
                <a:latin typeface="CityBlueprint" pitchFamily="2" charset="2"/>
              </a:rPr>
              <a:t>Skills</a:t>
            </a:r>
            <a:br>
              <a:rPr lang="en-GB" sz="5400" b="1" dirty="0" smtClean="0">
                <a:latin typeface="CityBlueprint" pitchFamily="2" charset="2"/>
              </a:rPr>
            </a:br>
            <a:r>
              <a:rPr lang="en-GB" sz="5400" b="1" dirty="0" smtClean="0">
                <a:latin typeface="CityBlueprint" pitchFamily="2" charset="2"/>
              </a:rPr>
              <a:t>as</a:t>
            </a:r>
            <a:br>
              <a:rPr lang="en-GB" sz="5400" b="1" dirty="0" smtClean="0">
                <a:latin typeface="CityBlueprint" pitchFamily="2" charset="2"/>
              </a:rPr>
            </a:br>
            <a:r>
              <a:rPr lang="en-GB" sz="5400" b="1" dirty="0" smtClean="0">
                <a:latin typeface="CityBlueprint" pitchFamily="2" charset="2"/>
              </a:rPr>
              <a:t>Software Engineers</a:t>
            </a:r>
            <a:endParaRPr lang="en-GB" sz="5400" b="1" dirty="0">
              <a:latin typeface="CityBlueprint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5486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views\docs\HardSkillsWord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1" y="-175579"/>
            <a:ext cx="12552823" cy="70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20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views\docs\SoftSkillsWord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0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63031"/>
            <a:ext cx="7772400" cy="1470025"/>
          </a:xfrm>
        </p:spPr>
        <p:txBody>
          <a:bodyPr>
            <a:normAutofit/>
          </a:bodyPr>
          <a:lstStyle/>
          <a:p>
            <a:r>
              <a:rPr lang="en-GB" sz="5400" b="1" dirty="0" smtClean="0">
                <a:latin typeface="CityBlueprint" pitchFamily="2" charset="2"/>
              </a:rPr>
              <a:t>Industry Trends</a:t>
            </a:r>
            <a:endParaRPr lang="en-GB" sz="5400" b="1" dirty="0">
              <a:latin typeface="CityBlueprint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9277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" name="Group 5119"/>
          <p:cNvGrpSpPr/>
          <p:nvPr/>
        </p:nvGrpSpPr>
        <p:grpSpPr>
          <a:xfrm>
            <a:off x="3549879" y="2681622"/>
            <a:ext cx="2021056" cy="1404906"/>
            <a:chOff x="3549879" y="2681622"/>
            <a:chExt cx="2021056" cy="1404906"/>
          </a:xfrm>
        </p:grpSpPr>
        <p:sp>
          <p:nvSpPr>
            <p:cNvPr id="2" name="Oval 1"/>
            <p:cNvSpPr/>
            <p:nvPr/>
          </p:nvSpPr>
          <p:spPr>
            <a:xfrm>
              <a:off x="4211960" y="3107793"/>
              <a:ext cx="792088" cy="792088"/>
            </a:xfrm>
            <a:prstGeom prst="ellipse">
              <a:avLst/>
            </a:prstGeom>
            <a:ln w="476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traight Connector 5"/>
            <p:cNvCxnSpPr>
              <a:endCxn id="2" idx="1"/>
            </p:cNvCxnSpPr>
            <p:nvPr/>
          </p:nvCxnSpPr>
          <p:spPr>
            <a:xfrm>
              <a:off x="3549879" y="2708920"/>
              <a:ext cx="778080" cy="514872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" idx="7"/>
            </p:cNvCxnSpPr>
            <p:nvPr/>
          </p:nvCxnSpPr>
          <p:spPr>
            <a:xfrm flipV="1">
              <a:off x="4888049" y="2681622"/>
              <a:ext cx="671158" cy="54217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endCxn id="2" idx="3"/>
            </p:cNvCxnSpPr>
            <p:nvPr/>
          </p:nvCxnSpPr>
          <p:spPr>
            <a:xfrm flipV="1">
              <a:off x="3549879" y="3783882"/>
              <a:ext cx="778080" cy="302646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" idx="5"/>
            </p:cNvCxnSpPr>
            <p:nvPr/>
          </p:nvCxnSpPr>
          <p:spPr>
            <a:xfrm>
              <a:off x="4888049" y="3783882"/>
              <a:ext cx="682886" cy="271807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28" name="Group 5127"/>
          <p:cNvGrpSpPr/>
          <p:nvPr/>
        </p:nvGrpSpPr>
        <p:grpSpPr>
          <a:xfrm>
            <a:off x="219664" y="3663178"/>
            <a:ext cx="3330215" cy="2745596"/>
            <a:chOff x="219664" y="3663178"/>
            <a:chExt cx="3330215" cy="2745596"/>
          </a:xfrm>
        </p:grpSpPr>
        <p:grpSp>
          <p:nvGrpSpPr>
            <p:cNvPr id="31" name="Group 30"/>
            <p:cNvGrpSpPr/>
            <p:nvPr/>
          </p:nvGrpSpPr>
          <p:grpSpPr>
            <a:xfrm>
              <a:off x="219664" y="4032510"/>
              <a:ext cx="3330215" cy="2376264"/>
              <a:chOff x="219664" y="4032510"/>
              <a:chExt cx="3330215" cy="2376264"/>
            </a:xfrm>
          </p:grpSpPr>
          <p:pic>
            <p:nvPicPr>
              <p:cNvPr id="5130" name="Picture 10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576" y="4149080"/>
                <a:ext cx="2143125" cy="21431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219664" y="4032510"/>
                <a:ext cx="3330215" cy="23762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121" name="TextBox 5120"/>
            <p:cNvSpPr txBox="1"/>
            <p:nvPr/>
          </p:nvSpPr>
          <p:spPr>
            <a:xfrm>
              <a:off x="1326325" y="3663178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Mobile</a:t>
              </a:r>
              <a:endParaRPr lang="en-GB" dirty="0"/>
            </a:p>
          </p:txBody>
        </p:sp>
      </p:grpSp>
      <p:grpSp>
        <p:nvGrpSpPr>
          <p:cNvPr id="5126" name="Group 5125"/>
          <p:cNvGrpSpPr/>
          <p:nvPr/>
        </p:nvGrpSpPr>
        <p:grpSpPr>
          <a:xfrm>
            <a:off x="219663" y="188640"/>
            <a:ext cx="3330215" cy="2889612"/>
            <a:chOff x="219663" y="188640"/>
            <a:chExt cx="3330215" cy="2889612"/>
          </a:xfrm>
        </p:grpSpPr>
        <p:grpSp>
          <p:nvGrpSpPr>
            <p:cNvPr id="28" name="Group 27"/>
            <p:cNvGrpSpPr/>
            <p:nvPr/>
          </p:nvGrpSpPr>
          <p:grpSpPr>
            <a:xfrm>
              <a:off x="219663" y="188640"/>
              <a:ext cx="3330215" cy="2672594"/>
              <a:chOff x="219663" y="188640"/>
              <a:chExt cx="3330215" cy="2672594"/>
            </a:xfrm>
          </p:grpSpPr>
          <p:pic>
            <p:nvPicPr>
              <p:cNvPr id="5124" name="Picture 4" descr="http://simpleicon.com/wp-content/uploads/cloud-10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552" y="188640"/>
                <a:ext cx="2672593" cy="2672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219663" y="332656"/>
                <a:ext cx="3330215" cy="23762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331640" y="2708920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Cloud</a:t>
              </a:r>
              <a:endParaRPr lang="en-GB" dirty="0"/>
            </a:p>
          </p:txBody>
        </p:sp>
      </p:grpSp>
      <p:grpSp>
        <p:nvGrpSpPr>
          <p:cNvPr id="5125" name="Group 5124"/>
          <p:cNvGrpSpPr/>
          <p:nvPr/>
        </p:nvGrpSpPr>
        <p:grpSpPr>
          <a:xfrm>
            <a:off x="5559207" y="305358"/>
            <a:ext cx="3330215" cy="2772894"/>
            <a:chOff x="5559207" y="305358"/>
            <a:chExt cx="3330215" cy="2772894"/>
          </a:xfrm>
        </p:grpSpPr>
        <p:grpSp>
          <p:nvGrpSpPr>
            <p:cNvPr id="29" name="Group 28"/>
            <p:cNvGrpSpPr/>
            <p:nvPr/>
          </p:nvGrpSpPr>
          <p:grpSpPr>
            <a:xfrm>
              <a:off x="5559207" y="305358"/>
              <a:ext cx="3330215" cy="2376264"/>
              <a:chOff x="5559207" y="305358"/>
              <a:chExt cx="3330215" cy="2376264"/>
            </a:xfrm>
          </p:grpSpPr>
          <p:pic>
            <p:nvPicPr>
              <p:cNvPr id="5127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4128" y="762937"/>
                <a:ext cx="3000375" cy="1524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559207" y="305358"/>
                <a:ext cx="3330215" cy="23762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6797847" y="2708920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Social</a:t>
              </a:r>
              <a:endParaRPr lang="en-GB" dirty="0"/>
            </a:p>
          </p:txBody>
        </p:sp>
      </p:grpSp>
      <p:grpSp>
        <p:nvGrpSpPr>
          <p:cNvPr id="5123" name="Group 5122"/>
          <p:cNvGrpSpPr/>
          <p:nvPr/>
        </p:nvGrpSpPr>
        <p:grpSpPr>
          <a:xfrm>
            <a:off x="5570935" y="3721096"/>
            <a:ext cx="3330215" cy="2710857"/>
            <a:chOff x="5570935" y="3721096"/>
            <a:chExt cx="3330215" cy="2710857"/>
          </a:xfrm>
        </p:grpSpPr>
        <p:grpSp>
          <p:nvGrpSpPr>
            <p:cNvPr id="30" name="Group 29"/>
            <p:cNvGrpSpPr/>
            <p:nvPr/>
          </p:nvGrpSpPr>
          <p:grpSpPr>
            <a:xfrm>
              <a:off x="5570935" y="4055689"/>
              <a:ext cx="3330215" cy="2376264"/>
              <a:chOff x="5570935" y="4055689"/>
              <a:chExt cx="3330215" cy="2376264"/>
            </a:xfrm>
          </p:grpSpPr>
          <p:pic>
            <p:nvPicPr>
              <p:cNvPr id="5136" name="Picture 1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4208" y="4149080"/>
                <a:ext cx="2143125" cy="2143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5570935" y="4055689"/>
                <a:ext cx="3330215" cy="23762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6800961" y="3721096"/>
              <a:ext cx="960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Big Data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02885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200</Words>
  <Application>Microsoft Office PowerPoint</Application>
  <PresentationFormat>On-screen Show (4:3)</PresentationFormat>
  <Paragraphs>75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Agenda</vt:lpstr>
      <vt:lpstr>Roles  in the  Software Industry</vt:lpstr>
      <vt:lpstr>PowerPoint Presentation</vt:lpstr>
      <vt:lpstr>Skills as Software Engineers</vt:lpstr>
      <vt:lpstr>PowerPoint Presentation</vt:lpstr>
      <vt:lpstr>PowerPoint Presentation</vt:lpstr>
      <vt:lpstr>Industry Trends</vt:lpstr>
      <vt:lpstr>PowerPoint Presentation</vt:lpstr>
      <vt:lpstr>PowerPoint Presentation</vt:lpstr>
      <vt:lpstr>PowerPoint Presentation</vt:lpstr>
      <vt:lpstr>// Smart Buildings</vt:lpstr>
      <vt:lpstr>How we work</vt:lpstr>
      <vt:lpstr>PowerPoint Presentation</vt:lpstr>
      <vt:lpstr>Where we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for you</vt:lpstr>
      <vt:lpstr>PowerPoint Presentation</vt:lpstr>
    </vt:vector>
  </TitlesOfParts>
  <Company>ADT Fire and Security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Donnacha Forde</dc:creator>
  <cp:lastModifiedBy>Donnacha Forde</cp:lastModifiedBy>
  <cp:revision>23</cp:revision>
  <dcterms:created xsi:type="dcterms:W3CDTF">2016-02-28T09:35:08Z</dcterms:created>
  <dcterms:modified xsi:type="dcterms:W3CDTF">2016-02-29T10:16:54Z</dcterms:modified>
</cp:coreProperties>
</file>